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3" r:id="rId23"/>
    <p:sldId id="284" r:id="rId24"/>
    <p:sldId id="285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2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DFA97-781D-5043-8B7F-F039CEE8C74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DAE08-CD63-C741-A192-C7E76AC1C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459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DAE08-CD63-C741-A192-C7E76AC1C00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7639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DAE08-CD63-C741-A192-C7E76AC1C00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3607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DAE08-CD63-C741-A192-C7E76AC1C00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6206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DAE08-CD63-C741-A192-C7E76AC1C00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1625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DAE08-CD63-C741-A192-C7E76AC1C00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3366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179-1390-F240-91C8-15EFDD9E9C8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A90-FF25-9642-8795-EFB090AE5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580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179-1390-F240-91C8-15EFDD9E9C8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A90-FF25-9642-8795-EFB090AE5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84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179-1390-F240-91C8-15EFDD9E9C8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A90-FF25-9642-8795-EFB090AE5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021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179-1390-F240-91C8-15EFDD9E9C8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A90-FF25-9642-8795-EFB090AE5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563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179-1390-F240-91C8-15EFDD9E9C8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A90-FF25-9642-8795-EFB090AE5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39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179-1390-F240-91C8-15EFDD9E9C8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A90-FF25-9642-8795-EFB090AE5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988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179-1390-F240-91C8-15EFDD9E9C8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A90-FF25-9642-8795-EFB090AE5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883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179-1390-F240-91C8-15EFDD9E9C8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A90-FF25-9642-8795-EFB090AE5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645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179-1390-F240-91C8-15EFDD9E9C8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A90-FF25-9642-8795-EFB090AE5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117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179-1390-F240-91C8-15EFDD9E9C8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A90-FF25-9642-8795-EFB090AE5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105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179-1390-F240-91C8-15EFDD9E9C8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9A90-FF25-9642-8795-EFB090AE5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95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0179-1390-F240-91C8-15EFDD9E9C8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D9A90-FF25-9642-8795-EFB090AE5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174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9484"/>
            <a:ext cx="7772400" cy="4473526"/>
          </a:xfrm>
        </p:spPr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</a:rPr>
              <a:t>HEMOPTYSIS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by Prof.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Arvind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Mishra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M.D.</a:t>
            </a:r>
            <a:b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Department of medicine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215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H/O coexisting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Renal disease-Good Pasture’s  Syndrome</a:t>
            </a:r>
          </a:p>
          <a:p>
            <a:pPr marL="0" indent="0">
              <a:buNone/>
            </a:pPr>
            <a:r>
              <a:rPr lang="en-US" dirty="0" smtClean="0"/>
              <a:t>                             Wegner’s </a:t>
            </a:r>
            <a:r>
              <a:rPr lang="en-US" dirty="0" err="1" smtClean="0"/>
              <a:t>Granulomatosis</a:t>
            </a:r>
            <a:endParaRPr lang="en-US" dirty="0" smtClean="0"/>
          </a:p>
          <a:p>
            <a:r>
              <a:rPr lang="en-US" dirty="0" smtClean="0"/>
              <a:t>Lupus </a:t>
            </a:r>
            <a:r>
              <a:rPr lang="en-US" dirty="0" err="1" smtClean="0"/>
              <a:t>Eyrthematosus</a:t>
            </a:r>
            <a:r>
              <a:rPr lang="en-US" dirty="0" smtClean="0"/>
              <a:t>-Lupus Pneumonia</a:t>
            </a:r>
          </a:p>
          <a:p>
            <a:r>
              <a:rPr lang="en-US" dirty="0" smtClean="0"/>
              <a:t>Non pulmonary malignancy-</a:t>
            </a:r>
            <a:r>
              <a:rPr lang="en-US" dirty="0" err="1" smtClean="0"/>
              <a:t>Endobronchial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     metastasis</a:t>
            </a:r>
          </a:p>
          <a:p>
            <a:r>
              <a:rPr lang="en-US" dirty="0" smtClean="0"/>
              <a:t>AIDS-Kaposi’s Sarcoma</a:t>
            </a:r>
          </a:p>
          <a:p>
            <a:r>
              <a:rPr lang="en-US" dirty="0" smtClean="0"/>
              <a:t>Risk factors for Bronchogenic CA-Smoking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Asbestosis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779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Also ask for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previous bleeding disorders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treatment with anticoagulants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use of drugs leading to thrombocytopenia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1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Pleural friction rub-Pulmonary Embolism</a:t>
            </a:r>
          </a:p>
          <a:p>
            <a:r>
              <a:rPr lang="en-US" dirty="0" err="1" smtClean="0"/>
              <a:t>Localised</a:t>
            </a:r>
            <a:r>
              <a:rPr lang="en-US" dirty="0" smtClean="0"/>
              <a:t>/Diffuse </a:t>
            </a:r>
            <a:r>
              <a:rPr lang="en-US" dirty="0" err="1" smtClean="0"/>
              <a:t>crepts</a:t>
            </a:r>
            <a:r>
              <a:rPr lang="en-US" dirty="0" smtClean="0"/>
              <a:t>-Parenchymal dis.</a:t>
            </a:r>
          </a:p>
          <a:p>
            <a:r>
              <a:rPr lang="en-US" dirty="0" smtClean="0"/>
              <a:t>Evidence of airflow </a:t>
            </a:r>
            <a:r>
              <a:rPr lang="en-US" dirty="0" err="1" smtClean="0"/>
              <a:t>obstr</a:t>
            </a:r>
            <a:r>
              <a:rPr lang="en-US" dirty="0" smtClean="0"/>
              <a:t>.-</a:t>
            </a:r>
            <a:r>
              <a:rPr lang="en-US" dirty="0" err="1" smtClean="0"/>
              <a:t>Chr.Bronchitis</a:t>
            </a:r>
            <a:endParaRPr lang="en-US" dirty="0" smtClean="0"/>
          </a:p>
          <a:p>
            <a:r>
              <a:rPr lang="en-US" dirty="0" err="1" smtClean="0"/>
              <a:t>Ronchi</a:t>
            </a:r>
            <a:r>
              <a:rPr lang="en-US" dirty="0" smtClean="0"/>
              <a:t> +Crackles-</a:t>
            </a:r>
            <a:r>
              <a:rPr lang="en-US" dirty="0" err="1" smtClean="0"/>
              <a:t>Bronchiectesis</a:t>
            </a:r>
            <a:endParaRPr lang="en-US" dirty="0" smtClean="0"/>
          </a:p>
          <a:p>
            <a:r>
              <a:rPr lang="en-US" dirty="0" smtClean="0"/>
              <a:t>CVS-</a:t>
            </a:r>
            <a:r>
              <a:rPr lang="en-US" dirty="0" err="1" smtClean="0"/>
              <a:t>Pulm.Hpt</a:t>
            </a:r>
            <a:r>
              <a:rPr lang="en-US" dirty="0" smtClean="0"/>
              <a:t>., Mitral stenosis, LVF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261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Chest radiograph/CT Scan--  mass lesion, </a:t>
            </a:r>
            <a:r>
              <a:rPr lang="en-US" dirty="0" err="1" smtClean="0"/>
              <a:t>bronchiectatic</a:t>
            </a:r>
            <a:r>
              <a:rPr lang="en-US" dirty="0" smtClean="0"/>
              <a:t> Changes, focal areas of pneumonitis.</a:t>
            </a:r>
          </a:p>
          <a:p>
            <a:r>
              <a:rPr lang="en-US" dirty="0" smtClean="0"/>
              <a:t>CBC</a:t>
            </a:r>
          </a:p>
          <a:p>
            <a:r>
              <a:rPr lang="en-US" dirty="0" smtClean="0"/>
              <a:t>Coagulation profile</a:t>
            </a:r>
          </a:p>
          <a:p>
            <a:r>
              <a:rPr lang="en-US" dirty="0" smtClean="0"/>
              <a:t>Assessment of renal profile– urine </a:t>
            </a:r>
            <a:r>
              <a:rPr lang="en-US" dirty="0" err="1" smtClean="0"/>
              <a:t>analysis,Blood</a:t>
            </a:r>
            <a:r>
              <a:rPr lang="en-US" dirty="0" smtClean="0"/>
              <a:t> </a:t>
            </a:r>
            <a:r>
              <a:rPr lang="en-US" dirty="0" err="1" smtClean="0"/>
              <a:t>urea,S.Creatinine</a:t>
            </a:r>
            <a:endParaRPr lang="en-US" dirty="0" smtClean="0"/>
          </a:p>
          <a:p>
            <a:r>
              <a:rPr lang="en-US" dirty="0" smtClean="0"/>
              <a:t>Sputum– Gm. Staining, C/S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2942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Fibreoptic</a:t>
            </a:r>
            <a:r>
              <a:rPr lang="en-US" dirty="0" smtClean="0"/>
              <a:t> bronchoscopy– useful for </a:t>
            </a:r>
            <a:r>
              <a:rPr lang="en-US" dirty="0" err="1" smtClean="0"/>
              <a:t>localising</a:t>
            </a:r>
            <a:r>
              <a:rPr lang="en-US" dirty="0" smtClean="0"/>
              <a:t> the </a:t>
            </a:r>
            <a:r>
              <a:rPr lang="en-US" dirty="0" err="1" smtClean="0"/>
              <a:t>siteof</a:t>
            </a:r>
            <a:r>
              <a:rPr lang="en-US" dirty="0" smtClean="0"/>
              <a:t> bleeding and for </a:t>
            </a:r>
            <a:r>
              <a:rPr lang="en-US" dirty="0" err="1" smtClean="0"/>
              <a:t>visualisation</a:t>
            </a:r>
            <a:r>
              <a:rPr lang="en-US" dirty="0" smtClean="0"/>
              <a:t> of </a:t>
            </a:r>
            <a:r>
              <a:rPr lang="en-US" dirty="0" err="1" smtClean="0"/>
              <a:t>endobronchial</a:t>
            </a:r>
            <a:r>
              <a:rPr lang="en-US" dirty="0" smtClean="0"/>
              <a:t> lesions.</a:t>
            </a:r>
          </a:p>
          <a:p>
            <a:r>
              <a:rPr lang="en-US" dirty="0" smtClean="0"/>
              <a:t>Rigid bronchoscopy– preferred when bleeding is massive because this procedure has better airways control and greater suction capability.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715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determines the urgency of management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-Rapidity of bleeding</a:t>
            </a:r>
          </a:p>
          <a:p>
            <a:pPr marL="0" indent="0">
              <a:buNone/>
            </a:pPr>
            <a:r>
              <a:rPr lang="en-US" dirty="0" smtClean="0"/>
              <a:t>             -Effect on gas exchange</a:t>
            </a:r>
          </a:p>
          <a:p>
            <a:pPr marL="0" indent="0">
              <a:buNone/>
            </a:pPr>
            <a:r>
              <a:rPr lang="en-US" dirty="0" smtClean="0"/>
              <a:t>(A) If streaking or small amount of blood-Diagnosis is priority.</a:t>
            </a:r>
          </a:p>
          <a:p>
            <a:pPr marL="0" indent="0">
              <a:buNone/>
            </a:pPr>
            <a:r>
              <a:rPr lang="en-US" dirty="0" smtClean="0"/>
              <a:t>(B) If massive—</a:t>
            </a:r>
            <a:r>
              <a:rPr lang="en-US" dirty="0" err="1" smtClean="0"/>
              <a:t>Mx</a:t>
            </a:r>
            <a:r>
              <a:rPr lang="en-US" dirty="0" smtClean="0"/>
              <a:t>. Is top priority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99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Maintaining adequate gas exchange.</a:t>
            </a:r>
          </a:p>
          <a:p>
            <a:r>
              <a:rPr lang="en-US" dirty="0" smtClean="0"/>
              <a:t>Preventing blood spilling into unaffected areas of the lung. Keep the affected lung in the dependent position to avoid aspiration of blood into the unaffected lung.</a:t>
            </a:r>
          </a:p>
          <a:p>
            <a:r>
              <a:rPr lang="en-US" dirty="0" smtClean="0"/>
              <a:t>Avoid asphyxiation</a:t>
            </a:r>
          </a:p>
          <a:p>
            <a:r>
              <a:rPr lang="en-US" dirty="0" smtClean="0"/>
              <a:t>Keep patient at rest/provide codeine containing cough suppressants- may help to stop bleeding.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62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of massive bleeding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May necessitate - </a:t>
            </a:r>
            <a:r>
              <a:rPr lang="en-US" dirty="0" err="1" smtClean="0"/>
              <a:t>Endobronchial</a:t>
            </a:r>
            <a:r>
              <a:rPr lang="en-US" dirty="0" smtClean="0"/>
              <a:t> intubation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- Mechanical ventilation</a:t>
            </a:r>
            <a:br>
              <a:rPr lang="en-US" dirty="0" smtClean="0"/>
            </a:br>
            <a:r>
              <a:rPr lang="en-US" dirty="0" smtClean="0"/>
              <a:t>to control airways and maintain adequate gas exchange.</a:t>
            </a:r>
          </a:p>
          <a:p>
            <a:pPr algn="just"/>
            <a:r>
              <a:rPr lang="en-US" dirty="0" smtClean="0"/>
              <a:t>  To avoid blood spilling into contralateral lung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(1)Selective intubation of non </a:t>
            </a:r>
            <a:r>
              <a:rPr lang="en-US" smtClean="0"/>
              <a:t>bleeding lung</a:t>
            </a:r>
            <a:br>
              <a:rPr lang="en-US" smtClean="0"/>
            </a:br>
            <a:r>
              <a:rPr lang="en-US" smtClean="0"/>
              <a:t>      (</a:t>
            </a:r>
            <a:r>
              <a:rPr lang="en-US" dirty="0" smtClean="0"/>
              <a:t>2)Use of specially designed double lumen endotracheal tubes.                            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620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option- Inserting a </a:t>
            </a:r>
            <a:r>
              <a:rPr lang="en-US" dirty="0" err="1" smtClean="0"/>
              <a:t>ballon</a:t>
            </a:r>
            <a:r>
              <a:rPr lang="en-US" dirty="0" smtClean="0"/>
              <a:t> catheter through a bronchoscope under direct vision and inflating the </a:t>
            </a:r>
            <a:r>
              <a:rPr lang="en-US" dirty="0" err="1" smtClean="0"/>
              <a:t>ballon</a:t>
            </a:r>
            <a:r>
              <a:rPr lang="en-US" dirty="0" smtClean="0"/>
              <a:t> to occlude the branches leading to bleeding site.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82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Laser Phototherapy</a:t>
            </a:r>
          </a:p>
          <a:p>
            <a:r>
              <a:rPr lang="en-US" dirty="0" err="1" smtClean="0"/>
              <a:t>Electrocautery</a:t>
            </a:r>
            <a:endParaRPr lang="en-US" dirty="0" smtClean="0"/>
          </a:p>
          <a:p>
            <a:r>
              <a:rPr lang="en-US" dirty="0" smtClean="0"/>
              <a:t>Bronchial artery embolism</a:t>
            </a:r>
          </a:p>
          <a:p>
            <a:r>
              <a:rPr lang="en-US" dirty="0" smtClean="0"/>
              <a:t>Surgical resection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05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Hemoptysis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Expectoration of blood from respiratory tract </a:t>
            </a:r>
          </a:p>
          <a:p>
            <a:pPr marL="0" indent="0">
              <a:buNone/>
            </a:pPr>
            <a:r>
              <a:rPr lang="en-US" dirty="0" smtClean="0"/>
              <a:t>(from streaking to massive amount)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35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Bronchial artery </a:t>
            </a:r>
            <a:r>
              <a:rPr lang="en-US" dirty="0" err="1" smtClean="0"/>
              <a:t>embolisation</a:t>
            </a:r>
            <a:r>
              <a:rPr lang="en-US" dirty="0" smtClean="0"/>
              <a:t>-it involves an </a:t>
            </a:r>
            <a:r>
              <a:rPr lang="en-US" dirty="0" err="1" smtClean="0"/>
              <a:t>arteriographic</a:t>
            </a:r>
            <a:r>
              <a:rPr lang="en-US" dirty="0" smtClean="0"/>
              <a:t> procedure in which a vessel proximal to bleeding site is </a:t>
            </a:r>
            <a:r>
              <a:rPr lang="en-US" dirty="0" err="1" smtClean="0"/>
              <a:t>cannulated</a:t>
            </a:r>
            <a:r>
              <a:rPr lang="en-US" dirty="0" smtClean="0"/>
              <a:t> and a material such as </a:t>
            </a:r>
            <a:r>
              <a:rPr lang="en-US" dirty="0" err="1" smtClean="0"/>
              <a:t>Gelfoam</a:t>
            </a:r>
            <a:r>
              <a:rPr lang="en-US" dirty="0" smtClean="0"/>
              <a:t> is injected to occlude the bleeding vessel.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64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Surgical resection of involved area of the lung—(a) Emergency therapy of life threatening hemoptysis that fails to respond to other measures.</a:t>
            </a:r>
          </a:p>
          <a:p>
            <a:r>
              <a:rPr lang="en-US" dirty="0"/>
              <a:t> </a:t>
            </a:r>
            <a:r>
              <a:rPr lang="en-US" dirty="0" smtClean="0"/>
              <a:t>    (b) For the elective but definitive management of </a:t>
            </a:r>
            <a:r>
              <a:rPr lang="en-US" dirty="0" err="1" smtClean="0"/>
              <a:t>localised</a:t>
            </a:r>
            <a:r>
              <a:rPr lang="en-US" dirty="0" smtClean="0"/>
              <a:t> disease subject to </a:t>
            </a:r>
            <a:r>
              <a:rPr lang="en-US" smtClean="0"/>
              <a:t>recurrent bleeding.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9098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1)Hemoptysis in mitral stenosis occurs due to-</a:t>
            </a:r>
          </a:p>
          <a:p>
            <a:pPr marL="0" indent="0">
              <a:buNone/>
            </a:pPr>
            <a:r>
              <a:rPr lang="en-US" dirty="0" smtClean="0"/>
              <a:t>a)Left atrial enlargement</a:t>
            </a:r>
          </a:p>
          <a:p>
            <a:pPr marL="0" indent="0">
              <a:buNone/>
            </a:pPr>
            <a:r>
              <a:rPr lang="en-US" dirty="0" smtClean="0"/>
              <a:t>b)Right ventricular hypertrophy</a:t>
            </a:r>
          </a:p>
          <a:p>
            <a:pPr marL="0" indent="0">
              <a:buNone/>
            </a:pPr>
            <a:r>
              <a:rPr lang="en-US" dirty="0" smtClean="0"/>
              <a:t>c)Bronchial arterial bleed</a:t>
            </a:r>
          </a:p>
          <a:p>
            <a:pPr marL="0" indent="0">
              <a:buNone/>
            </a:pPr>
            <a:r>
              <a:rPr lang="en-US" dirty="0" smtClean="0"/>
              <a:t>d)Pulmonary venous congestion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98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2)A chronic smoker  patient presenting with superior vena </a:t>
            </a:r>
            <a:r>
              <a:rPr lang="en-US" dirty="0" err="1" smtClean="0"/>
              <a:t>caval</a:t>
            </a:r>
            <a:r>
              <a:rPr lang="en-US" dirty="0" smtClean="0"/>
              <a:t> syndrome with hemoptysis.</a:t>
            </a:r>
          </a:p>
          <a:p>
            <a:pPr marL="0" indent="0">
              <a:buNone/>
            </a:pPr>
            <a:r>
              <a:rPr lang="en-US" dirty="0" smtClean="0"/>
              <a:t>Most likely cause is-</a:t>
            </a:r>
          </a:p>
          <a:p>
            <a:pPr marL="0" indent="0">
              <a:buNone/>
            </a:pPr>
            <a:r>
              <a:rPr lang="en-US" dirty="0" smtClean="0"/>
              <a:t>a)</a:t>
            </a:r>
            <a:r>
              <a:rPr lang="en-US" dirty="0" err="1" smtClean="0"/>
              <a:t>Intrathoracic</a:t>
            </a:r>
            <a:r>
              <a:rPr lang="en-US" dirty="0" smtClean="0"/>
              <a:t> tubercular lymphadenitis</a:t>
            </a:r>
          </a:p>
          <a:p>
            <a:pPr marL="0" indent="0">
              <a:buNone/>
            </a:pPr>
            <a:r>
              <a:rPr lang="en-US" dirty="0" smtClean="0"/>
              <a:t>b)Bronchogenic CA</a:t>
            </a:r>
          </a:p>
          <a:p>
            <a:pPr marL="0" indent="0">
              <a:buNone/>
            </a:pPr>
            <a:r>
              <a:rPr lang="en-US" dirty="0" smtClean="0"/>
              <a:t>c)Lymphoma</a:t>
            </a:r>
          </a:p>
          <a:p>
            <a:pPr marL="0" indent="0">
              <a:buNone/>
            </a:pPr>
            <a:r>
              <a:rPr lang="en-US" dirty="0" smtClean="0"/>
              <a:t>d)Aortic arch syndrome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17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3)A patient presenting with high fever ,chest pain and hemoptysis. CXR –Air </a:t>
            </a:r>
            <a:r>
              <a:rPr lang="en-US" dirty="0" err="1" smtClean="0"/>
              <a:t>bronchogram</a:t>
            </a:r>
            <a:r>
              <a:rPr lang="en-US" dirty="0" smtClean="0"/>
              <a:t> sign present-</a:t>
            </a:r>
          </a:p>
          <a:p>
            <a:pPr marL="0" indent="0">
              <a:buNone/>
            </a:pPr>
            <a:r>
              <a:rPr lang="en-US" dirty="0" smtClean="0"/>
              <a:t>a)Lobar pneumonia</a:t>
            </a:r>
          </a:p>
          <a:p>
            <a:pPr marL="0" indent="0">
              <a:buNone/>
            </a:pPr>
            <a:r>
              <a:rPr lang="en-US" dirty="0" smtClean="0"/>
              <a:t>b)Lung abscess</a:t>
            </a:r>
          </a:p>
          <a:p>
            <a:pPr marL="0" indent="0">
              <a:buNone/>
            </a:pPr>
            <a:r>
              <a:rPr lang="en-US" dirty="0" smtClean="0"/>
              <a:t>c)Bronchiectasis</a:t>
            </a:r>
          </a:p>
          <a:p>
            <a:pPr marL="0" indent="0">
              <a:buNone/>
            </a:pPr>
            <a:r>
              <a:rPr lang="en-US" dirty="0" smtClean="0"/>
              <a:t>d)Bronchogenic CA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3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4)A patient of hemoptysis presents with normal CXR. Suggest the next best investigation to help </a:t>
            </a:r>
            <a:r>
              <a:rPr lang="en-US" dirty="0" err="1" smtClean="0"/>
              <a:t>Dx</a:t>
            </a:r>
            <a:r>
              <a:rPr lang="en-US" dirty="0" smtClean="0"/>
              <a:t>-</a:t>
            </a:r>
          </a:p>
          <a:p>
            <a:pPr marL="0" indent="0">
              <a:buNone/>
            </a:pPr>
            <a:r>
              <a:rPr lang="en-US" dirty="0" smtClean="0"/>
              <a:t>a)Sputum cytology</a:t>
            </a:r>
          </a:p>
          <a:p>
            <a:pPr marL="0" indent="0">
              <a:buNone/>
            </a:pPr>
            <a:r>
              <a:rPr lang="en-US" dirty="0" smtClean="0"/>
              <a:t>b)Bronchoscopy</a:t>
            </a:r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en-US" dirty="0" err="1" smtClean="0"/>
              <a:t>Thoracoscopy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d)HRCT Thorax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462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Massive Hemoptysis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Expectoration of &gt;100-600ml over a 24hr period</a:t>
            </a:r>
          </a:p>
          <a:p>
            <a:r>
              <a:rPr lang="en-US" dirty="0" smtClean="0"/>
              <a:t>Acute life threatening condition.</a:t>
            </a:r>
          </a:p>
          <a:p>
            <a:r>
              <a:rPr lang="en-US" dirty="0" smtClean="0"/>
              <a:t>Blood can fill the airways and the alveolar spaces.</a:t>
            </a:r>
          </a:p>
          <a:p>
            <a:r>
              <a:rPr lang="en-US" dirty="0" smtClean="0"/>
              <a:t>Seriously disturbing gas exchange and may lead to asphyxia.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87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Establish Hemoptysis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differentiated from </a:t>
            </a:r>
            <a:r>
              <a:rPr lang="en-US" dirty="0" err="1" smtClean="0"/>
              <a:t>hemetemesis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Fresh blood and froth on coughing.</a:t>
            </a:r>
          </a:p>
          <a:p>
            <a:r>
              <a:rPr lang="en-US" dirty="0" smtClean="0"/>
              <a:t>Altered blood ( brown) with food particles in vomit.</a:t>
            </a:r>
          </a:p>
          <a:p>
            <a:r>
              <a:rPr lang="en-US" dirty="0" smtClean="0"/>
              <a:t>Associated features.</a:t>
            </a:r>
          </a:p>
          <a:p>
            <a:r>
              <a:rPr lang="en-US" dirty="0"/>
              <a:t> </a:t>
            </a:r>
            <a:r>
              <a:rPr lang="en-US" dirty="0" smtClean="0"/>
              <a:t>Dilemma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7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Once established, evaluate etiology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Bleeding from tracheobronchial tree</a:t>
            </a:r>
          </a:p>
          <a:p>
            <a:pPr lvl="1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Neoplasms-  Bronchogenic CA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Bronchitis – Acute/ Chronic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Bronchiectesis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Airways trauma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Foreign Body</a:t>
            </a:r>
          </a:p>
        </p:txBody>
      </p:sp>
    </p:spTree>
    <p:extLst>
      <p:ext uri="{BB962C8B-B14F-4D97-AF65-F5344CB8AC3E}">
        <p14:creationId xmlns="" xmlns:p14="http://schemas.microsoft.com/office/powerpoint/2010/main" val="226418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B.  Pulmonary </a:t>
            </a:r>
            <a:r>
              <a:rPr lang="en-US" dirty="0"/>
              <a:t>Parenchymal Diseases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Tuberculosis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Lung Abscess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Pneumonia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Wegner’s </a:t>
            </a:r>
            <a:r>
              <a:rPr lang="en-US" dirty="0" err="1" smtClean="0"/>
              <a:t>Granulomatosis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Good Pasture’s Syndrome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82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C.  Primary </a:t>
            </a:r>
            <a:r>
              <a:rPr lang="en-US" dirty="0"/>
              <a:t>Vascular Diseases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Mitral Stenosis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Pulmonary Embolism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 V Malformations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808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D.  Miscellaneous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Systemic Coagulopathy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Pt. on Anticoagulants / Thrombolytic agents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096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488" y="1600201"/>
            <a:ext cx="8600435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HISTORY</a:t>
            </a:r>
          </a:p>
          <a:p>
            <a:r>
              <a:rPr lang="en-US" dirty="0" smtClean="0"/>
              <a:t>Blood streaking with </a:t>
            </a:r>
            <a:r>
              <a:rPr lang="en-US" dirty="0" err="1" smtClean="0"/>
              <a:t>mucopurelent</a:t>
            </a:r>
            <a:r>
              <a:rPr lang="en-US" dirty="0" smtClean="0"/>
              <a:t> sputum -- Bronchitis </a:t>
            </a:r>
          </a:p>
          <a:p>
            <a:r>
              <a:rPr lang="en-US" dirty="0" smtClean="0"/>
              <a:t>Fever with chills+ Blood with rusty sputum – Pneumonia</a:t>
            </a:r>
          </a:p>
          <a:p>
            <a:r>
              <a:rPr lang="en-US" dirty="0" smtClean="0"/>
              <a:t>Blood + putrid sputum - Lung abscess</a:t>
            </a:r>
          </a:p>
          <a:p>
            <a:r>
              <a:rPr lang="en-US" dirty="0" smtClean="0"/>
              <a:t>Blood + copious sputum - </a:t>
            </a:r>
            <a:r>
              <a:rPr lang="en-US" dirty="0" err="1" smtClean="0"/>
              <a:t>Bronchiectesis</a:t>
            </a:r>
            <a:endParaRPr lang="en-US" dirty="0" smtClean="0"/>
          </a:p>
          <a:p>
            <a:r>
              <a:rPr lang="en-US" dirty="0" smtClean="0"/>
              <a:t>Hemoptysis following acute onset of </a:t>
            </a:r>
            <a:r>
              <a:rPr lang="en-US" dirty="0" err="1" smtClean="0"/>
              <a:t>pleuritic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Chest pain with </a:t>
            </a:r>
            <a:r>
              <a:rPr lang="en-US" dirty="0" err="1" smtClean="0"/>
              <a:t>dyspnoea</a:t>
            </a:r>
            <a:r>
              <a:rPr lang="en-US" dirty="0" smtClean="0"/>
              <a:t> – </a:t>
            </a:r>
            <a:r>
              <a:rPr lang="en-US" dirty="0" err="1" smtClean="0"/>
              <a:t>Pulm.Embolism</a:t>
            </a:r>
            <a:r>
              <a:rPr lang="en-US" dirty="0" smtClean="0"/>
              <a:t>                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10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639</Words>
  <Application>Microsoft Macintosh PowerPoint</Application>
  <PresentationFormat>On-screen Show (4:3)</PresentationFormat>
  <Paragraphs>123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HEMOPTYSIS by Prof. Arvind Mishra M.D. Department of medicine</vt:lpstr>
      <vt:lpstr>What is Hemoptysis</vt:lpstr>
      <vt:lpstr>Massive Hemoptysis</vt:lpstr>
      <vt:lpstr>  Establish Hemoptysis    </vt:lpstr>
      <vt:lpstr>Once established, evaluate etiology </vt:lpstr>
      <vt:lpstr> </vt:lpstr>
      <vt:lpstr>Slide 7</vt:lpstr>
      <vt:lpstr>Slide 8</vt:lpstr>
      <vt:lpstr>Approach</vt:lpstr>
      <vt:lpstr>H/O coexisting Disorders</vt:lpstr>
      <vt:lpstr>Slide 11</vt:lpstr>
      <vt:lpstr>PHYSICAL EXAM.</vt:lpstr>
      <vt:lpstr>Diagnostic Evaluation</vt:lpstr>
      <vt:lpstr>Slide 14</vt:lpstr>
      <vt:lpstr>Treatment</vt:lpstr>
      <vt:lpstr>Slide 16</vt:lpstr>
      <vt:lpstr>Management of massive bleeding </vt:lpstr>
      <vt:lpstr>Slide 18</vt:lpstr>
      <vt:lpstr>Other techniques</vt:lpstr>
      <vt:lpstr>Slide 20</vt:lpstr>
      <vt:lpstr>Slide 21</vt:lpstr>
      <vt:lpstr>MCQs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HEMOPTYSIS</dc:title>
  <dc:creator>DEWANG TEWARI</dc:creator>
  <cp:lastModifiedBy>VIVEKK</cp:lastModifiedBy>
  <cp:revision>53</cp:revision>
  <dcterms:created xsi:type="dcterms:W3CDTF">2014-08-11T11:23:28Z</dcterms:created>
  <dcterms:modified xsi:type="dcterms:W3CDTF">2014-09-03T05:40:36Z</dcterms:modified>
</cp:coreProperties>
</file>